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4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313" r:id="rId44"/>
    <p:sldId id="310" r:id="rId45"/>
    <p:sldId id="320" r:id="rId46"/>
    <p:sldId id="317" r:id="rId47"/>
    <p:sldId id="321" r:id="rId48"/>
    <p:sldId id="322" r:id="rId49"/>
    <p:sldId id="311" r:id="rId50"/>
    <p:sldId id="314" r:id="rId51"/>
    <p:sldId id="316" r:id="rId52"/>
    <p:sldId id="312" r:id="rId53"/>
    <p:sldId id="315" r:id="rId54"/>
    <p:sldId id="324" r:id="rId55"/>
    <p:sldId id="325" r:id="rId56"/>
    <p:sldId id="329" r:id="rId57"/>
    <p:sldId id="330" r:id="rId58"/>
    <p:sldId id="328" r:id="rId59"/>
    <p:sldId id="327" r:id="rId60"/>
    <p:sldId id="331" r:id="rId61"/>
    <p:sldId id="319" r:id="rId62"/>
    <p:sldId id="361" r:id="rId63"/>
    <p:sldId id="323" r:id="rId64"/>
    <p:sldId id="348" r:id="rId65"/>
    <p:sldId id="349" r:id="rId66"/>
    <p:sldId id="350" r:id="rId67"/>
    <p:sldId id="352" r:id="rId68"/>
    <p:sldId id="353" r:id="rId69"/>
    <p:sldId id="354" r:id="rId70"/>
    <p:sldId id="355" r:id="rId71"/>
    <p:sldId id="360" r:id="rId72"/>
    <p:sldId id="359" r:id="rId73"/>
    <p:sldId id="356" r:id="rId74"/>
    <p:sldId id="351" r:id="rId75"/>
    <p:sldId id="302" r:id="rId76"/>
    <p:sldId id="303" r:id="rId77"/>
    <p:sldId id="366" r:id="rId78"/>
    <p:sldId id="305" r:id="rId79"/>
    <p:sldId id="304" r:id="rId80"/>
    <p:sldId id="367" r:id="rId81"/>
    <p:sldId id="368" r:id="rId82"/>
    <p:sldId id="371" r:id="rId83"/>
    <p:sldId id="372" r:id="rId84"/>
    <p:sldId id="374" r:id="rId85"/>
    <p:sldId id="373" r:id="rId86"/>
    <p:sldId id="375" r:id="rId87"/>
    <p:sldId id="370" r:id="rId88"/>
    <p:sldId id="363" r:id="rId89"/>
    <p:sldId id="376" r:id="rId90"/>
    <p:sldId id="365" r:id="rId91"/>
    <p:sldId id="377" r:id="rId92"/>
    <p:sldId id="383" r:id="rId93"/>
    <p:sldId id="382" r:id="rId94"/>
    <p:sldId id="384" r:id="rId95"/>
    <p:sldId id="380" r:id="rId96"/>
    <p:sldId id="385" r:id="rId97"/>
    <p:sldId id="386" r:id="rId98"/>
    <p:sldId id="387" r:id="rId99"/>
    <p:sldId id="378" r:id="rId100"/>
    <p:sldId id="379" r:id="rId101"/>
    <p:sldId id="306" r:id="rId102"/>
    <p:sldId id="296" r:id="rId10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6" d="100"/>
          <a:sy n="96" d="100"/>
        </p:scale>
        <p:origin x="-20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notesMaster" Target="notesMasters/notesMaster1.xml"/><Relationship Id="rId105" Type="http://schemas.openxmlformats.org/officeDocument/2006/relationships/printerSettings" Target="printerSettings/printerSettings1.bin"/><Relationship Id="rId106" Type="http://schemas.openxmlformats.org/officeDocument/2006/relationships/presProps" Target="presProps.xml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heme" Target="theme/theme1.xml"/><Relationship Id="rId10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4" Type="http://schemas.openxmlformats.org/officeDocument/2006/relationships/image" Target="../media/image20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emf"/><Relationship Id="rId4" Type="http://schemas.openxmlformats.org/officeDocument/2006/relationships/image" Target="../media/image208.emf"/><Relationship Id="rId5" Type="http://schemas.openxmlformats.org/officeDocument/2006/relationships/image" Target="../media/image209.emf"/><Relationship Id="rId6" Type="http://schemas.openxmlformats.org/officeDocument/2006/relationships/image" Target="../media/image210.emf"/><Relationship Id="rId7" Type="http://schemas.openxmlformats.org/officeDocument/2006/relationships/image" Target="../media/image2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Relationship Id="rId3" Type="http://schemas.openxmlformats.org/officeDocument/2006/relationships/image" Target="../media/image9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6" Type="http://schemas.openxmlformats.org/officeDocument/2006/relationships/image" Target="../media/image112.emf"/><Relationship Id="rId7" Type="http://schemas.openxmlformats.org/officeDocument/2006/relationships/image" Target="../media/image113.emf"/><Relationship Id="rId8" Type="http://schemas.openxmlformats.org/officeDocument/2006/relationships/image" Target="../media/image114.emf"/><Relationship Id="rId9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5" Type="http://schemas.openxmlformats.org/officeDocument/2006/relationships/image" Target="../media/image98.emf"/><Relationship Id="rId6" Type="http://schemas.openxmlformats.org/officeDocument/2006/relationships/image" Target="../media/image122.emf"/><Relationship Id="rId7" Type="http://schemas.openxmlformats.org/officeDocument/2006/relationships/image" Target="../media/image123.emf"/><Relationship Id="rId8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4" Type="http://schemas.openxmlformats.org/officeDocument/2006/relationships/image" Target="../media/image70.emf"/><Relationship Id="rId5" Type="http://schemas.openxmlformats.org/officeDocument/2006/relationships/image" Target="../media/image127.emf"/><Relationship Id="rId6" Type="http://schemas.openxmlformats.org/officeDocument/2006/relationships/image" Target="../media/image128.emf"/><Relationship Id="rId7" Type="http://schemas.openxmlformats.org/officeDocument/2006/relationships/image" Target="../media/image129.emf"/><Relationship Id="rId8" Type="http://schemas.openxmlformats.org/officeDocument/2006/relationships/image" Target="../media/image130.emf"/><Relationship Id="rId9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4" Type="http://schemas.openxmlformats.org/officeDocument/2006/relationships/image" Target="../media/image133.emf"/><Relationship Id="rId5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6" Type="http://schemas.openxmlformats.org/officeDocument/2006/relationships/image" Target="../media/image147.emf"/><Relationship Id="rId7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9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4" Type="http://schemas.openxmlformats.org/officeDocument/2006/relationships/image" Target="../media/image152.emf"/><Relationship Id="rId5" Type="http://schemas.openxmlformats.org/officeDocument/2006/relationships/image" Target="../media/image153.emf"/><Relationship Id="rId6" Type="http://schemas.openxmlformats.org/officeDocument/2006/relationships/image" Target="../media/image1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4" Type="http://schemas.openxmlformats.org/officeDocument/2006/relationships/image" Target="../media/image1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Relationship Id="rId3" Type="http://schemas.openxmlformats.org/officeDocument/2006/relationships/image" Target="../media/image159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emf"/><Relationship Id="rId3" Type="http://schemas.openxmlformats.org/officeDocument/2006/relationships/image" Target="../media/image16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Relationship Id="rId3" Type="http://schemas.openxmlformats.org/officeDocument/2006/relationships/image" Target="../media/image163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4" Type="http://schemas.openxmlformats.org/officeDocument/2006/relationships/image" Target="../media/image166.emf"/><Relationship Id="rId5" Type="http://schemas.openxmlformats.org/officeDocument/2006/relationships/image" Target="../media/image167.emf"/><Relationship Id="rId6" Type="http://schemas.openxmlformats.org/officeDocument/2006/relationships/image" Target="../media/image168.emf"/><Relationship Id="rId7" Type="http://schemas.openxmlformats.org/officeDocument/2006/relationships/image" Target="../media/image169.emf"/><Relationship Id="rId8" Type="http://schemas.openxmlformats.org/officeDocument/2006/relationships/image" Target="../media/image170.emf"/><Relationship Id="rId9" Type="http://schemas.openxmlformats.org/officeDocument/2006/relationships/image" Target="../media/image17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2.emf"/><Relationship Id="rId5" Type="http://schemas.openxmlformats.org/officeDocument/2006/relationships/image" Target="../media/image173.emf"/><Relationship Id="rId6" Type="http://schemas.openxmlformats.org/officeDocument/2006/relationships/image" Target="../media/image174.emf"/><Relationship Id="rId7" Type="http://schemas.openxmlformats.org/officeDocument/2006/relationships/image" Target="../media/image175.emf"/><Relationship Id="rId8" Type="http://schemas.openxmlformats.org/officeDocument/2006/relationships/image" Target="../media/image17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7.emf"/><Relationship Id="rId5" Type="http://schemas.openxmlformats.org/officeDocument/2006/relationships/image" Target="../media/image178.emf"/><Relationship Id="rId6" Type="http://schemas.openxmlformats.org/officeDocument/2006/relationships/image" Target="../media/image179.emf"/><Relationship Id="rId7" Type="http://schemas.openxmlformats.org/officeDocument/2006/relationships/image" Target="../media/image180.emf"/><Relationship Id="rId8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4" Type="http://schemas.openxmlformats.org/officeDocument/2006/relationships/image" Target="../media/image18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4" Type="http://schemas.openxmlformats.org/officeDocument/2006/relationships/image" Target="../media/image183.emf"/><Relationship Id="rId5" Type="http://schemas.openxmlformats.org/officeDocument/2006/relationships/image" Target="../media/image168.emf"/><Relationship Id="rId6" Type="http://schemas.openxmlformats.org/officeDocument/2006/relationships/image" Target="../media/image184.emf"/><Relationship Id="rId7" Type="http://schemas.openxmlformats.org/officeDocument/2006/relationships/image" Target="../media/image185.emf"/><Relationship Id="rId8" Type="http://schemas.openxmlformats.org/officeDocument/2006/relationships/image" Target="../media/image186.emf"/><Relationship Id="rId9" Type="http://schemas.openxmlformats.org/officeDocument/2006/relationships/image" Target="../media/image187.emf"/><Relationship Id="rId10" Type="http://schemas.openxmlformats.org/officeDocument/2006/relationships/image" Target="../media/image18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4" Type="http://schemas.openxmlformats.org/officeDocument/2006/relationships/image" Target="../media/image19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emf"/><Relationship Id="rId8" Type="http://schemas.openxmlformats.org/officeDocument/2006/relationships/image" Target="../media/image197.emf"/><Relationship Id="rId9" Type="http://schemas.openxmlformats.org/officeDocument/2006/relationships/image" Target="../media/image1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emf"/><Relationship Id="rId4" Type="http://schemas.openxmlformats.org/officeDocument/2006/relationships/image" Target="../media/image202.emf"/><Relationship Id="rId5" Type="http://schemas.openxmlformats.org/officeDocument/2006/relationships/image" Target="../media/image2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19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784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</a:t>
            </a:r>
            <a:r>
              <a:rPr lang="en-US" sz="2000" dirty="0">
                <a:latin typeface="Times New Roman"/>
                <a:cs typeface="Times New Roman"/>
              </a:rPr>
              <a:t>3.402824 </a:t>
            </a:r>
            <a:r>
              <a:rPr lang="en-US" sz="2000" dirty="0" smtClean="0">
                <a:latin typeface="Times New Roman"/>
                <a:cs typeface="Times New Roman"/>
              </a:rPr>
              <a:t>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sample of data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2" y="761424"/>
            <a:ext cx="7569200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err="1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29" y="1987705"/>
            <a:ext cx="5533377" cy="837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937" y="12358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2541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5" y="1303250"/>
            <a:ext cx="6829449" cy="1094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err="1" smtClean="0">
                <a:latin typeface="Times New Roman"/>
                <a:cs typeface="Times New Roman"/>
              </a:rPr>
              <a:t>propegated</a:t>
            </a:r>
            <a:r>
              <a:rPr lang="en-US" sz="2200" dirty="0" smtClean="0">
                <a:latin typeface="Times New Roman"/>
                <a:cs typeface="Times New Roman"/>
              </a:rPr>
              <a:t> 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44" y="383122"/>
            <a:ext cx="3280321" cy="721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531" y="1564737"/>
            <a:ext cx="2843802" cy="823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344" y="2934996"/>
            <a:ext cx="3124266" cy="800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531" y="4366163"/>
            <a:ext cx="2724783" cy="2660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240" y="5108095"/>
            <a:ext cx="1192886" cy="6663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8858" y="5108095"/>
            <a:ext cx="1594876" cy="645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4419" y="467413"/>
            <a:ext cx="1696870" cy="6184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8562" y="5108095"/>
            <a:ext cx="673541" cy="6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6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more flexible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for 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   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Require 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its’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133100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190094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239419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10" y="3744451"/>
            <a:ext cx="5584741" cy="36719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64004" y="313847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75" y="4379825"/>
            <a:ext cx="6812406" cy="3487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64004" y="428138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2706" y="564911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541" y="6134747"/>
            <a:ext cx="4391302" cy="654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881" y="487757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249292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1300092"/>
            <a:ext cx="3852463" cy="87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6903" y="1005465"/>
            <a:ext cx="3081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Conditional likelihood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371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</a:t>
            </a:r>
            <a:r>
              <a:rPr lang="en-US" sz="2000" dirty="0" smtClean="0">
                <a:latin typeface="Times New Roman"/>
                <a:cs typeface="Times New Roman"/>
              </a:rPr>
              <a:t>conditional likelihoods: 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sample of configurations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858" y="2301986"/>
            <a:ext cx="249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L </a:t>
            </a:r>
            <a:r>
              <a:rPr lang="en-US" dirty="0" err="1" smtClean="0"/>
              <a:t>vs</a:t>
            </a:r>
            <a:r>
              <a:rPr lang="en-US" dirty="0" smtClean="0"/>
              <a:t> prod </a:t>
            </a:r>
            <a:r>
              <a:rPr lang="en-US" dirty="0" err="1" smtClean="0"/>
              <a:t>Pr</a:t>
            </a:r>
            <a:r>
              <a:rPr lang="en-US" dirty="0" smtClean="0"/>
              <a:t>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582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888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62" y="1364135"/>
            <a:ext cx="5207190" cy="62104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terms of features we can write the conditional energy as: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84054" y="2038095"/>
            <a:ext cx="3280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for edge parameters/features to indicate the sum is restricted to parameter indices </a:t>
            </a:r>
            <a:r>
              <a:rPr lang="en-US" sz="1600" i="1" dirty="0" smtClean="0">
                <a:latin typeface="Times New Roman"/>
                <a:cs typeface="Times New Roman"/>
              </a:rPr>
              <a:t>k</a:t>
            </a:r>
            <a:r>
              <a:rPr lang="en-US" sz="1600" dirty="0" smtClean="0">
                <a:latin typeface="Times New Roman"/>
                <a:cs typeface="Times New Roman"/>
              </a:rPr>
              <a:t>, associated with nodes </a:t>
            </a:r>
            <a:r>
              <a:rPr lang="en-US" sz="1600" i="1" dirty="0" smtClean="0">
                <a:latin typeface="Times New Roman"/>
                <a:cs typeface="Times New Roman"/>
              </a:rPr>
              <a:t>j</a:t>
            </a:r>
            <a:r>
              <a:rPr lang="en-US" sz="1600" dirty="0" smtClean="0">
                <a:latin typeface="Times New Roman"/>
                <a:cs typeface="Times New Roman"/>
              </a:rPr>
              <a:t> connected to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2849" y="2156458"/>
            <a:ext cx="1911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Node and parameter indices are the same for node parameters/features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5755395" y="1678291"/>
            <a:ext cx="246160" cy="4895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545160" y="1773501"/>
            <a:ext cx="0" cy="42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555221" y="1799961"/>
            <a:ext cx="228047" cy="3829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1" y="4411201"/>
            <a:ext cx="8926994" cy="7523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157487" y="558716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53987" y="558716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7036" y="388553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2904875" y="3945569"/>
            <a:ext cx="460419" cy="27779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5400000">
            <a:off x="6751115" y="323886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050373" y="1747040"/>
            <a:ext cx="1491621" cy="445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19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1633" y="232342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For a sample of size 100, show the two conditional energy formulations yield the same values on the Slayer network: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47" y="1672091"/>
            <a:ext cx="8638024" cy="42934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Make up random potentials and return a CRF-object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seed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Needed for the energy functions: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247" y="1963151"/>
            <a:ext cx="8638024" cy="41549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First identify which nodes are associated with which parameters and store in the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These are needed for the sum over k. See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 for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implementation.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n2p &lt;- nodes2params.list(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Try out the new formula on the first sampled configuration, node 3: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node.num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&lt;- 3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#Compute phi for X_1: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Grab the parameters associated with node 3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n2p[[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node.num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the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energy: E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(X_1|{\bf X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}_1\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slash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X_3)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%*%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1633" y="232343"/>
            <a:ext cx="7800150" cy="455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. First try out formula 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 for the third node: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8" y="922761"/>
            <a:ext cx="8664477" cy="809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095" y="3386691"/>
            <a:ext cx="4711700" cy="1143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349277" y="1349440"/>
            <a:ext cx="3187999" cy="28708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 rot="5400000">
            <a:off x="5536014" y="-1395867"/>
            <a:ext cx="396830" cy="625694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341393" y="1931021"/>
            <a:ext cx="3373194" cy="35593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68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865061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For storage: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array(0,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ncol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),5)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Loop around the sample numbers and then the elements of each sample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count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1:num.samps)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j</a:t>
            </a:r>
          </a:p>
          <a:p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    # Feature formulation:</a:t>
            </a:r>
            <a:endParaRPr lang="en-US" sz="13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ce1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,],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# Feature function formulation:</a:t>
            </a:r>
            <a:endParaRPr lang="en-US" sz="13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ce2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f0,printQ= 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[count,] &lt;- c(i,j,ce1,ce2,ce1-ce2)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[,5]),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="Difference",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index"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33" y="232343"/>
            <a:ext cx="7800150" cy="46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b. Now try out on all the sampled configurations: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68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89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5736" y="1111305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Check: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60" y="1499566"/>
            <a:ext cx="6524734" cy="633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5671" y="1329855"/>
            <a:ext cx="41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??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7637" y="3856747"/>
            <a:ext cx="108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Yup!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559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9" y="518026"/>
            <a:ext cx="6610133" cy="821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43" y="608057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52" y="612067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2824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563206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18" y="3278873"/>
            <a:ext cx="4026308" cy="7070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13" y="4186114"/>
            <a:ext cx="1451968" cy="34649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988350" y="4798361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the term that survives is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27" name="Right Brace 26"/>
          <p:cNvSpPr/>
          <p:nvPr/>
        </p:nvSpPr>
        <p:spPr>
          <a:xfrm rot="5400000">
            <a:off x="3759691" y="4438557"/>
            <a:ext cx="246160" cy="4895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293916" y="6170153"/>
            <a:ext cx="113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Next slide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111433" y="6342143"/>
            <a:ext cx="96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1" y="603418"/>
            <a:ext cx="2119407" cy="574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30" y="643523"/>
            <a:ext cx="2633580" cy="59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32" y="1762669"/>
            <a:ext cx="1338874" cy="5449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02108" y="1289718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0387" y="1289718"/>
            <a:ext cx="3168615" cy="498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339" y="878233"/>
            <a:ext cx="514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42" y="1683760"/>
            <a:ext cx="2659482" cy="753641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624508" y="5415150"/>
            <a:ext cx="396830" cy="7652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81654" y="5610121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331" y="2677698"/>
            <a:ext cx="3926177" cy="7201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314" y="3628536"/>
            <a:ext cx="3706122" cy="741224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5820672" y="3949139"/>
            <a:ext cx="257706" cy="6942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656331" y="4434267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that the configuration </a:t>
            </a:r>
            <a:r>
              <a:rPr lang="en-US" sz="1600" b="1" dirty="0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i="1" u="sng" dirty="0" smtClean="0">
                <a:latin typeface="Times New Roman"/>
                <a:cs typeface="Times New Roman"/>
              </a:rPr>
              <a:t>within the sum </a:t>
            </a:r>
            <a:r>
              <a:rPr lang="en-US" sz="1600" dirty="0" smtClean="0">
                <a:latin typeface="Times New Roman"/>
                <a:cs typeface="Times New Roman"/>
              </a:rPr>
              <a:t>depends on the state of 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8542" y="5388690"/>
            <a:ext cx="3826366" cy="76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96392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1004032"/>
            <a:ext cx="2511694" cy="5652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479" y="1895441"/>
            <a:ext cx="4614169" cy="707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158" y="2900907"/>
            <a:ext cx="4589634" cy="709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764" y="3840222"/>
            <a:ext cx="3967852" cy="74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74" y="4885378"/>
            <a:ext cx="4262773" cy="798790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950304" y="4912521"/>
            <a:ext cx="396830" cy="69212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7450" y="5067802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676" y="343971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97944" y="1569323"/>
            <a:ext cx="0" cy="2862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784" y="4587322"/>
            <a:ext cx="1545128" cy="405596"/>
          </a:xfrm>
          <a:prstGeom prst="rect">
            <a:avLst/>
          </a:prstGeom>
        </p:spPr>
      </p:pic>
      <p:sp>
        <p:nvSpPr>
          <p:cNvPr id="22" name="Left Brace 21"/>
          <p:cNvSpPr/>
          <p:nvPr/>
        </p:nvSpPr>
        <p:spPr>
          <a:xfrm>
            <a:off x="2129737" y="3787302"/>
            <a:ext cx="502672" cy="19808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7607" y="5268246"/>
            <a:ext cx="20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Indicates average over states of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20149" y="4978671"/>
            <a:ext cx="0" cy="35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1" y="1022583"/>
            <a:ext cx="757463" cy="50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484" y="343971"/>
            <a:ext cx="796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Putting all the terms for the derivative of the pseudo-likelihood together: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6" y="935522"/>
            <a:ext cx="4716494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232" y="1775832"/>
            <a:ext cx="3045928" cy="69601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7286" y="3083647"/>
            <a:ext cx="621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happens to these when </a:t>
            </a:r>
            <a:r>
              <a:rPr lang="en-US" dirty="0" err="1" smtClean="0"/>
              <a:t>param</a:t>
            </a:r>
            <a:r>
              <a:rPr lang="en-US" dirty="0" smtClean="0"/>
              <a:t> k is not </a:t>
            </a:r>
            <a:r>
              <a:rPr lang="en-US" dirty="0" err="1" smtClean="0"/>
              <a:t>assoc</a:t>
            </a:r>
            <a:r>
              <a:rPr lang="en-US" dirty="0" smtClean="0"/>
              <a:t> with node </a:t>
            </a:r>
            <a:r>
              <a:rPr lang="en-US" dirty="0" err="1" smtClean="0"/>
              <a:t>i</a:t>
            </a:r>
            <a:r>
              <a:rPr lang="en-US" dirty="0" smtClean="0"/>
              <a:t>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6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279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845" y="277825"/>
            <a:ext cx="824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do each of these pieces for the gradient of the pseudo-likelihood of an </a:t>
            </a:r>
            <a:r>
              <a:rPr lang="en-US" dirty="0" err="1"/>
              <a:t>I</a:t>
            </a:r>
            <a:r>
              <a:rPr lang="en-US" dirty="0" err="1" smtClean="0"/>
              <a:t>sing</a:t>
            </a:r>
            <a:r>
              <a:rPr lang="en-US" dirty="0" smtClean="0"/>
              <a:t>-like model look like??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5" y="1250617"/>
            <a:ext cx="1686351" cy="533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010" y="1414702"/>
            <a:ext cx="1260378" cy="3007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743" y="2000489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Remember: A little extra notation to indicate the term that “survives” is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2879723" y="1713475"/>
            <a:ext cx="246162" cy="396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4" y="3148200"/>
            <a:ext cx="5707699" cy="932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49" y="4666931"/>
            <a:ext cx="1950637" cy="528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387" y="4798365"/>
            <a:ext cx="1375717" cy="2933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3703" y="4790317"/>
            <a:ext cx="5144503" cy="73791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4936" y="6062282"/>
            <a:ext cx="1261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Remember: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1371" y="6009362"/>
            <a:ext cx="4450397" cy="5531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00780" y="736128"/>
            <a:ext cx="373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It’s also handy in that the conditional energy gradients have a nice (pedagogical) matrix representation in this notation: 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8902" y="1678580"/>
            <a:ext cx="1143368" cy="1740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72554" y="1586635"/>
            <a:ext cx="357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s a vector of length </a:t>
            </a:r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dirty="0" smtClean="0">
                <a:latin typeface="Times New Roman"/>
                <a:cs typeface="Times New Roman"/>
              </a:rPr>
              <a:t> (the number of </a:t>
            </a:r>
            <a:r>
              <a:rPr lang="en-US" sz="1400" dirty="0" err="1" smtClean="0">
                <a:latin typeface="Times New Roman"/>
                <a:cs typeface="Times New Roman"/>
              </a:rPr>
              <a:t>params</a:t>
            </a:r>
            <a:r>
              <a:rPr lang="en-US" sz="1400" dirty="0" smtClean="0">
                <a:latin typeface="Times New Roman"/>
                <a:cs typeface="Times New Roman"/>
              </a:rPr>
              <a:t>). 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90563" y="1867952"/>
            <a:ext cx="424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There are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(the number of nodes) of these vectors.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4227" y="2139422"/>
            <a:ext cx="4247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Stacking the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gradients column or row-wise gives the conditional energy “gradient matrix” representation with elements: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8" name="Left Brace 27"/>
          <p:cNvSpPr/>
          <p:nvPr/>
        </p:nvSpPr>
        <p:spPr>
          <a:xfrm>
            <a:off x="4259482" y="765396"/>
            <a:ext cx="250133" cy="211065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flipH="1">
            <a:off x="3334721" y="2083274"/>
            <a:ext cx="250133" cy="7085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3185" y="2657397"/>
            <a:ext cx="1531605" cy="204214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7" idx="3"/>
          </p:cNvCxnSpPr>
          <p:nvPr/>
        </p:nvCxnSpPr>
        <p:spPr>
          <a:xfrm flipV="1">
            <a:off x="3623339" y="1852674"/>
            <a:ext cx="636143" cy="563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23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77754" y="278506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423" y="793296"/>
            <a:ext cx="510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Try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k </a:t>
            </a:r>
            <a:r>
              <a:rPr lang="en-US" dirty="0" smtClean="0">
                <a:latin typeface="Times New Roman"/>
                <a:cs typeface="Times New Roman"/>
              </a:rPr>
              <a:t>= 7 (i.e. </a:t>
            </a:r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7</a:t>
            </a:r>
            <a:r>
              <a:rPr lang="en-US" dirty="0" smtClean="0">
                <a:latin typeface="Times New Roman"/>
                <a:cs typeface="Times New Roman"/>
              </a:rPr>
              <a:t>) with the Slayer field model: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" y="3201611"/>
            <a:ext cx="7603796" cy="10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7" y="1744080"/>
            <a:ext cx="4352528" cy="611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4956290"/>
            <a:ext cx="8735648" cy="1474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423" y="1270058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087" y="2771918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b.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51" y="4511918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837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366" y="6038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563" y="1261961"/>
            <a:ext cx="8638024" cy="44935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Slayer field model: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slay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seed=1)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f0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dentify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which nodes are associated with which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parameters.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These are needed for the sum over k. See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for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implementation: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n2p &lt;- nodes2params.list(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Grab the first sampled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6124" y="53768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4475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38" y="2069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335" y="865061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vector of phi features for the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selected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Gradient "matrix" is #parameters by #nodes. I.E., each column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is a gradient of a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energy: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Loop over nodes: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Definitley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NOT with respect to these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are 0: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known.model$nodes2pars[[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]]      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 conditional energy gradient vector for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to 0s: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Any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= 0 in here are also 0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Store gradients column-wise: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]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&lt;- 1:known.model$n.par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6124" y="14078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043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38" y="2069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879" y="1234393"/>
            <a:ext cx="8770303" cy="92333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Derivative of conditional energy of node 3 with respect to  # parameter 7: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3" y="3338456"/>
            <a:ext cx="18161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849" y="3409420"/>
            <a:ext cx="1041400" cy="63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2309" y="2756339"/>
            <a:ext cx="25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/>
                <a:cs typeface="Times New Roman"/>
              </a:rPr>
              <a:t>p</a:t>
            </a:r>
            <a:r>
              <a:rPr lang="en-US" sz="1400" dirty="0" err="1" smtClean="0">
                <a:latin typeface="Times New Roman"/>
                <a:cs typeface="Times New Roman"/>
              </a:rPr>
              <a:t>aram</a:t>
            </a:r>
            <a:r>
              <a:rPr lang="en-US" sz="1400" dirty="0" smtClean="0">
                <a:latin typeface="Times New Roman"/>
                <a:cs typeface="Times New Roman"/>
              </a:rPr>
              <a:t> 7 is involved with edge 2: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7" y="3239869"/>
            <a:ext cx="2540000" cy="1295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85296" y="2615680"/>
            <a:ext cx="2415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e</a:t>
            </a:r>
            <a:r>
              <a:rPr lang="en-US" sz="1400" dirty="0" smtClean="0">
                <a:latin typeface="Times New Roman"/>
                <a:cs typeface="Times New Roman"/>
              </a:rPr>
              <a:t>dge 2 involves nodes 3 and 1, derivative is potentially non-zero: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43584" y="4013632"/>
            <a:ext cx="1406704" cy="208274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72098" y="3409420"/>
            <a:ext cx="985505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561192" y="4044420"/>
            <a:ext cx="0" cy="49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25240" y="4051290"/>
            <a:ext cx="0" cy="49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58481" y="2703419"/>
            <a:ext cx="2415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Derivative ends up being zero because states of nodes 3 and 1 are opposite: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6519896" y="4418797"/>
            <a:ext cx="410074" cy="56363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17" idx="1"/>
          </p:cNvCxnSpPr>
          <p:nvPr/>
        </p:nvCxnSpPr>
        <p:spPr>
          <a:xfrm>
            <a:off x="5176744" y="4104210"/>
            <a:ext cx="1548189" cy="8014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182" y="5173400"/>
            <a:ext cx="1524000" cy="584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5863" y="4825223"/>
            <a:ext cx="1409700" cy="2667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8294088" y="3239869"/>
            <a:ext cx="0" cy="14699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67765" y="5433351"/>
            <a:ext cx="2415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Prove the result to yourself: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514" y="5839949"/>
            <a:ext cx="1577150" cy="25379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H="1">
            <a:off x="2090057" y="5979872"/>
            <a:ext cx="582041" cy="343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2489892" y="5966642"/>
            <a:ext cx="208662" cy="2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120" y="6090853"/>
            <a:ext cx="8034140" cy="66192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46124" y="16724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064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72" y="130039"/>
            <a:ext cx="1495086" cy="5580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563" y="1261961"/>
            <a:ext cx="8638024" cy="69249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46124" y="154012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502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3" y="509594"/>
            <a:ext cx="845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Thus for a sample of N configurations X the pseudo-likelihood and its’ gradient are 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224518"/>
            <a:ext cx="8798097" cy="71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6" y="2581966"/>
            <a:ext cx="8071353" cy="74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31" y="3673228"/>
            <a:ext cx="6767096" cy="756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772" y="4968383"/>
            <a:ext cx="4241405" cy="7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42306</TotalTime>
  <Words>10629</Words>
  <Application>Microsoft Macintosh PowerPoint</Application>
  <PresentationFormat>On-screen Show (4:3)</PresentationFormat>
  <Paragraphs>1191</Paragraphs>
  <Slides>102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3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355</cp:revision>
  <cp:lastPrinted>2018-06-28T16:12:52Z</cp:lastPrinted>
  <dcterms:created xsi:type="dcterms:W3CDTF">2018-06-02T00:44:21Z</dcterms:created>
  <dcterms:modified xsi:type="dcterms:W3CDTF">2018-07-05T20:42:44Z</dcterms:modified>
</cp:coreProperties>
</file>